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7" r:id="rId2"/>
    <p:sldId id="257" r:id="rId3"/>
    <p:sldId id="261" r:id="rId4"/>
    <p:sldId id="262" r:id="rId5"/>
    <p:sldId id="258" r:id="rId6"/>
    <p:sldId id="265" r:id="rId7"/>
    <p:sldId id="266" r:id="rId8"/>
    <p:sldId id="259"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55"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FE02EA4-D497-4B67-B746-3FF20756F53C}" type="datetimeFigureOut">
              <a:rPr lang="en-IN" smtClean="0"/>
              <a:t>18-07-2022</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CE4E995A-BD70-4AB4-8C76-F1CEFEACF269}"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08505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E02EA4-D497-4B67-B746-3FF20756F53C}"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E4E995A-BD70-4AB4-8C76-F1CEFEACF269}"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91457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E02EA4-D497-4B67-B746-3FF20756F53C}"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E4E995A-BD70-4AB4-8C76-F1CEFEACF269}"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81874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E02EA4-D497-4B67-B746-3FF20756F53C}" type="datetimeFigureOut">
              <a:rPr lang="en-IN" smtClean="0"/>
              <a:t>18-07-2022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E4E995A-BD70-4AB4-8C76-F1CEFEACF269}"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98958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E02EA4-D497-4B67-B746-3FF20756F53C}" type="datetimeFigureOut">
              <a:rPr lang="en-IN" smtClean="0"/>
              <a:t>18-07-2022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E4E995A-BD70-4AB4-8C76-F1CEFEACF269}"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05343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E02EA4-D497-4B67-B746-3FF20756F53C}" type="datetimeFigureOut">
              <a:rPr lang="en-IN" smtClean="0"/>
              <a:t>18-07-2022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E4E995A-BD70-4AB4-8C76-F1CEFEACF269}"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80849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E02EA4-D497-4B67-B746-3FF20756F53C}" type="datetimeFigureOut">
              <a:rPr lang="en-IN" smtClean="0"/>
              <a:t>18-07-2022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E4E995A-BD70-4AB4-8C76-F1CEFEACF269}" type="slidenum">
              <a:rPr lang="en-IN" smtClean="0"/>
              <a:t>‹#›</a:t>
            </a:fld>
            <a:endParaRPr lang="en-IN"/>
          </a:p>
        </p:txBody>
      </p:sp>
    </p:spTree>
    <p:extLst>
      <p:ext uri="{BB962C8B-B14F-4D97-AF65-F5344CB8AC3E}">
        <p14:creationId xmlns:p14="http://schemas.microsoft.com/office/powerpoint/2010/main" val="4114395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E02EA4-D497-4B67-B746-3FF20756F53C}" type="datetimeFigureOut">
              <a:rPr lang="en-IN" smtClean="0"/>
              <a:t>18-07-2022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E4E995A-BD70-4AB4-8C76-F1CEFEACF269}"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7199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2FE02EA4-D497-4B67-B746-3FF20756F53C}" type="datetimeFigureOut">
              <a:rPr lang="en-IN" smtClean="0"/>
              <a:t>18-07-2022</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CE4E995A-BD70-4AB4-8C76-F1CEFEACF269}"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5216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E02EA4-D497-4B67-B746-3FF20756F53C}"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E4E995A-BD70-4AB4-8C76-F1CEFEACF269}"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23750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E02EA4-D497-4B67-B746-3FF20756F53C}"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E4E995A-BD70-4AB4-8C76-F1CEFEACF269}"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3534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FE02EA4-D497-4B67-B746-3FF20756F53C}" type="datetimeFigureOut">
              <a:rPr lang="en-IN" smtClean="0"/>
              <a:t>18-07-2022</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CE4E995A-BD70-4AB4-8C76-F1CEFEACF269}"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88430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campaign.adpushup.com/get-started/?utm_source=banner&amp;utm_campaign=growth_hack"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79E97-E15E-231E-5E65-9B55F9B68AB8}"/>
              </a:ext>
            </a:extLst>
          </p:cNvPr>
          <p:cNvSpPr>
            <a:spLocks noGrp="1"/>
          </p:cNvSpPr>
          <p:nvPr>
            <p:ph type="ctrTitle"/>
          </p:nvPr>
        </p:nvSpPr>
        <p:spPr/>
        <p:txBody>
          <a:bodyPr/>
          <a:lstStyle/>
          <a:p>
            <a:r>
              <a:rPr lang="en-US" dirty="0"/>
              <a:t>REMOTE SENSING</a:t>
            </a:r>
            <a:endParaRPr lang="en-IN" dirty="0"/>
          </a:p>
        </p:txBody>
      </p:sp>
      <p:sp>
        <p:nvSpPr>
          <p:cNvPr id="3" name="Subtitle 2">
            <a:extLst>
              <a:ext uri="{FF2B5EF4-FFF2-40B4-BE49-F238E27FC236}">
                <a16:creationId xmlns:a16="http://schemas.microsoft.com/office/drawing/2014/main" id="{848371AA-8185-29C2-2BF9-727D0BC52528}"/>
              </a:ext>
            </a:extLst>
          </p:cNvPr>
          <p:cNvSpPr>
            <a:spLocks noGrp="1"/>
          </p:cNvSpPr>
          <p:nvPr>
            <p:ph type="subTitle" idx="1"/>
          </p:nvPr>
        </p:nvSpPr>
        <p:spPr/>
        <p:txBody>
          <a:bodyPr/>
          <a:lstStyle/>
          <a:p>
            <a:r>
              <a:rPr lang="en-US" dirty="0"/>
              <a:t>MEANING AND PROCESS</a:t>
            </a:r>
            <a:endParaRPr lang="en-IN" dirty="0"/>
          </a:p>
        </p:txBody>
      </p:sp>
    </p:spTree>
    <p:extLst>
      <p:ext uri="{BB962C8B-B14F-4D97-AF65-F5344CB8AC3E}">
        <p14:creationId xmlns:p14="http://schemas.microsoft.com/office/powerpoint/2010/main" val="3749064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293867-239E-0FEB-1618-0996BE74B5ED}"/>
              </a:ext>
            </a:extLst>
          </p:cNvPr>
          <p:cNvSpPr txBox="1"/>
          <p:nvPr/>
        </p:nvSpPr>
        <p:spPr>
          <a:xfrm>
            <a:off x="878305" y="234522"/>
            <a:ext cx="8271710" cy="5355312"/>
          </a:xfrm>
          <a:prstGeom prst="rect">
            <a:avLst/>
          </a:prstGeom>
          <a:noFill/>
        </p:spPr>
        <p:txBody>
          <a:bodyPr wrap="square">
            <a:spAutoFit/>
          </a:bodyPr>
          <a:lstStyle/>
          <a:p>
            <a:pPr algn="l"/>
            <a:r>
              <a:rPr lang="en-US" b="1" i="0" dirty="0">
                <a:solidFill>
                  <a:srgbClr val="202122"/>
                </a:solidFill>
                <a:effectLst/>
                <a:latin typeface="Arial" panose="020B0604020202020204" pitchFamily="34" charset="0"/>
              </a:rPr>
              <a:t>Remote sensing is the acquisition of information about an object or phenomenon without making physical contact with the object, in contrast to </a:t>
            </a:r>
            <a:r>
              <a:rPr lang="en-US" b="1" dirty="0">
                <a:solidFill>
                  <a:srgbClr val="0645AD"/>
                </a:solidFill>
                <a:latin typeface="Arial" panose="020B0604020202020204" pitchFamily="34" charset="0"/>
              </a:rPr>
              <a:t>in-situ</a:t>
            </a:r>
            <a:r>
              <a:rPr lang="en-US" b="1" i="0" dirty="0">
                <a:solidFill>
                  <a:srgbClr val="202122"/>
                </a:solidFill>
                <a:effectLst/>
                <a:latin typeface="Arial" panose="020B0604020202020204" pitchFamily="34" charset="0"/>
              </a:rPr>
              <a:t> or on-site observation. The term is applied especially to acquiring information about the Earth and other planets</a:t>
            </a:r>
          </a:p>
          <a:p>
            <a:pPr algn="l"/>
            <a:endParaRPr lang="en-US" b="1" i="0" dirty="0">
              <a:solidFill>
                <a:srgbClr val="202122"/>
              </a:solidFill>
              <a:effectLst/>
              <a:latin typeface="Arial" panose="020B0604020202020204" pitchFamily="34" charset="0"/>
            </a:endParaRPr>
          </a:p>
          <a:p>
            <a:pPr algn="l"/>
            <a:r>
              <a:rPr lang="en-US" b="1" i="0" dirty="0">
                <a:solidFill>
                  <a:srgbClr val="202122"/>
                </a:solidFill>
                <a:effectLst/>
                <a:latin typeface="Arial" panose="020B0604020202020204" pitchFamily="34" charset="0"/>
              </a:rPr>
              <a:t>. Remote sensing is used in numerous fields, including geography, land surveying and most Earth science disciplines (for example, hydrology, , meteorology, oceanography, glaciology, geology); it also has military, intelligence, commercial, economic, planning, and humanitarian applications, among others.</a:t>
            </a:r>
          </a:p>
          <a:p>
            <a:pPr algn="l"/>
            <a:endParaRPr lang="en-US" b="1" i="0" dirty="0">
              <a:solidFill>
                <a:srgbClr val="202122"/>
              </a:solidFill>
              <a:effectLst/>
              <a:latin typeface="Arial" panose="020B0604020202020204" pitchFamily="34" charset="0"/>
            </a:endParaRPr>
          </a:p>
          <a:p>
            <a:pPr algn="l"/>
            <a:r>
              <a:rPr lang="en-US" b="1" i="0" dirty="0">
                <a:solidFill>
                  <a:srgbClr val="202122"/>
                </a:solidFill>
                <a:effectLst/>
                <a:latin typeface="Arial" panose="020B0604020202020204" pitchFamily="34" charset="0"/>
              </a:rPr>
              <a:t>In current usage, the term "remote sensing" generally refers to the use of satellite or aircraft-based sensor technologies to detect and classify objects on Earth.  It may be split into "active" remote sensing (when a signal is emitted by a satellite or aircraft to the object and its reflection detected by the sensor) and "passive" remote sensing (when the reflection of sunlight is detected by the sensor</a:t>
            </a:r>
            <a:r>
              <a:rPr lang="en-US" b="1" dirty="0">
                <a:solidFill>
                  <a:srgbClr val="202122"/>
                </a:solidFill>
                <a:latin typeface="Arial" panose="020B0604020202020204" pitchFamily="34" charset="0"/>
              </a:rPr>
              <a:t>.</a:t>
            </a:r>
            <a:endParaRPr lang="en-US" b="1" i="0" dirty="0">
              <a:solidFill>
                <a:srgbClr val="202122"/>
              </a:solidFill>
              <a:effectLst/>
              <a:latin typeface="Arial" panose="020B0604020202020204" pitchFamily="34" charset="0"/>
            </a:endParaRPr>
          </a:p>
          <a:p>
            <a:br>
              <a:rPr lang="en-US" b="1" dirty="0"/>
            </a:br>
            <a:endParaRPr lang="en-IN" b="1" dirty="0"/>
          </a:p>
        </p:txBody>
      </p:sp>
    </p:spTree>
    <p:extLst>
      <p:ext uri="{BB962C8B-B14F-4D97-AF65-F5344CB8AC3E}">
        <p14:creationId xmlns:p14="http://schemas.microsoft.com/office/powerpoint/2010/main" val="2272215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0B512B-6CC0-7063-045D-7FC8CF57F1CE}"/>
              </a:ext>
            </a:extLst>
          </p:cNvPr>
          <p:cNvSpPr txBox="1"/>
          <p:nvPr/>
        </p:nvSpPr>
        <p:spPr>
          <a:xfrm>
            <a:off x="649705" y="1034716"/>
            <a:ext cx="8498867" cy="4247317"/>
          </a:xfrm>
          <a:prstGeom prst="rect">
            <a:avLst/>
          </a:prstGeom>
          <a:noFill/>
        </p:spPr>
        <p:txBody>
          <a:bodyPr wrap="square">
            <a:spAutoFit/>
          </a:bodyPr>
          <a:lstStyle/>
          <a:p>
            <a:pPr algn="l" fontAlgn="base"/>
            <a:r>
              <a:rPr lang="en-US" b="1" i="0" dirty="0">
                <a:solidFill>
                  <a:srgbClr val="282828"/>
                </a:solidFill>
                <a:effectLst/>
                <a:latin typeface="Lato" panose="020F0502020204030203" pitchFamily="34" charset="0"/>
              </a:rPr>
              <a:t>A Brief History of Remote Sensing</a:t>
            </a:r>
          </a:p>
          <a:p>
            <a:pPr algn="l" fontAlgn="base"/>
            <a:endParaRPr lang="en-US" b="1" i="0" dirty="0">
              <a:solidFill>
                <a:srgbClr val="282828"/>
              </a:solidFill>
              <a:effectLst/>
              <a:latin typeface="Lato" panose="020F0502020204030203" pitchFamily="34" charset="0"/>
            </a:endParaRPr>
          </a:p>
          <a:p>
            <a:pPr algn="l" fontAlgn="base"/>
            <a:r>
              <a:rPr lang="en-US" b="1" i="0" dirty="0">
                <a:solidFill>
                  <a:srgbClr val="282828"/>
                </a:solidFill>
                <a:effectLst/>
                <a:latin typeface="Georgia" panose="02040502050405020303" pitchFamily="18" charset="0"/>
              </a:rPr>
              <a:t>The science of remote sensing began in 1858 when Gaspard-Felix </a:t>
            </a:r>
            <a:r>
              <a:rPr lang="en-US" b="1" i="0" dirty="0" err="1">
                <a:solidFill>
                  <a:srgbClr val="282828"/>
                </a:solidFill>
                <a:effectLst/>
                <a:latin typeface="Georgia" panose="02040502050405020303" pitchFamily="18" charset="0"/>
              </a:rPr>
              <a:t>Tournachon</a:t>
            </a:r>
            <a:r>
              <a:rPr lang="en-US" b="1" i="0" dirty="0">
                <a:solidFill>
                  <a:srgbClr val="282828"/>
                </a:solidFill>
                <a:effectLst/>
                <a:latin typeface="Georgia" panose="02040502050405020303" pitchFamily="18" charset="0"/>
              </a:rPr>
              <a:t> first took aerial photographs of Paris from a hot air balloon. One of the first planned uses of remote sensing in its most basic form was during the ​civil war when messenger pigeons, kites, and unmanned balloons were flown over enemy territory with cameras attached to them.</a:t>
            </a:r>
          </a:p>
          <a:p>
            <a:pPr algn="l" fontAlgn="base"/>
            <a:endParaRPr lang="en-US" b="1" i="0" dirty="0">
              <a:solidFill>
                <a:srgbClr val="282828"/>
              </a:solidFill>
              <a:effectLst/>
              <a:latin typeface="Georgia" panose="02040502050405020303" pitchFamily="18" charset="0"/>
            </a:endParaRPr>
          </a:p>
          <a:p>
            <a:pPr algn="l" fontAlgn="base"/>
            <a:r>
              <a:rPr lang="en-US" b="1" i="0" dirty="0">
                <a:solidFill>
                  <a:srgbClr val="282828"/>
                </a:solidFill>
                <a:effectLst/>
                <a:latin typeface="Georgia" panose="02040502050405020303" pitchFamily="18" charset="0"/>
              </a:rPr>
              <a:t>The first government-organized air photography missions were developed for military surveillance during World Wars I and II. However, it was during the Cold War that remote sensing was most widely used. This field of study has developed since its beginning to become the highly-sophisticated method of indirect information acquisition that it is today.</a:t>
            </a:r>
          </a:p>
        </p:txBody>
      </p:sp>
    </p:spTree>
    <p:extLst>
      <p:ext uri="{BB962C8B-B14F-4D97-AF65-F5344CB8AC3E}">
        <p14:creationId xmlns:p14="http://schemas.microsoft.com/office/powerpoint/2010/main" val="530308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EE9C8-EBCD-A611-D6F0-C5D08728EBA2}"/>
              </a:ext>
            </a:extLst>
          </p:cNvPr>
          <p:cNvSpPr txBox="1"/>
          <p:nvPr/>
        </p:nvSpPr>
        <p:spPr>
          <a:xfrm>
            <a:off x="1816768" y="733926"/>
            <a:ext cx="7331804" cy="3139321"/>
          </a:xfrm>
          <a:prstGeom prst="rect">
            <a:avLst/>
          </a:prstGeom>
          <a:noFill/>
        </p:spPr>
        <p:txBody>
          <a:bodyPr wrap="square">
            <a:spAutoFit/>
          </a:bodyPr>
          <a:lstStyle/>
          <a:p>
            <a:pPr algn="l" fontAlgn="base"/>
            <a:r>
              <a:rPr lang="en-US" b="1" i="0" dirty="0">
                <a:solidFill>
                  <a:srgbClr val="282828"/>
                </a:solidFill>
                <a:effectLst/>
                <a:latin typeface="Georgia" panose="02040502050405020303" pitchFamily="18" charset="0"/>
              </a:rPr>
              <a:t>Satellites were developed during the late 20th century and are still used to gain information on a global scale, even about planets in the solar system. The Magellan probe, for example, is a satellite that has been using remote sensing technologies to create </a:t>
            </a:r>
            <a:r>
              <a:rPr lang="en-US" b="1" dirty="0">
                <a:solidFill>
                  <a:srgbClr val="282828"/>
                </a:solidFill>
                <a:latin typeface="Georgia" panose="02040502050405020303" pitchFamily="18" charset="0"/>
              </a:rPr>
              <a:t>topographic maps</a:t>
            </a:r>
            <a:r>
              <a:rPr lang="en-US" b="1" i="0" dirty="0">
                <a:solidFill>
                  <a:srgbClr val="282828"/>
                </a:solidFill>
                <a:effectLst/>
                <a:latin typeface="Georgia" panose="02040502050405020303" pitchFamily="18" charset="0"/>
              </a:rPr>
              <a:t> of Venus since May 4th of 1989.</a:t>
            </a:r>
          </a:p>
          <a:p>
            <a:pPr algn="l" fontAlgn="base"/>
            <a:endParaRPr lang="en-US" b="1" i="0" dirty="0">
              <a:solidFill>
                <a:srgbClr val="282828"/>
              </a:solidFill>
              <a:effectLst/>
              <a:latin typeface="Georgia" panose="02040502050405020303" pitchFamily="18" charset="0"/>
            </a:endParaRPr>
          </a:p>
          <a:p>
            <a:pPr algn="l" fontAlgn="base"/>
            <a:r>
              <a:rPr lang="en-US" b="1" i="0" dirty="0">
                <a:solidFill>
                  <a:srgbClr val="282828"/>
                </a:solidFill>
                <a:effectLst/>
                <a:latin typeface="Georgia" panose="02040502050405020303" pitchFamily="18" charset="0"/>
              </a:rPr>
              <a:t>Today, small remote sensors such as cameras and satellites are used by law enforcement and the military in both manned and unmanned platforms to gain information about an area. </a:t>
            </a:r>
          </a:p>
        </p:txBody>
      </p:sp>
    </p:spTree>
    <p:extLst>
      <p:ext uri="{BB962C8B-B14F-4D97-AF65-F5344CB8AC3E}">
        <p14:creationId xmlns:p14="http://schemas.microsoft.com/office/powerpoint/2010/main" val="3670633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C6FD88-C5F2-FE34-26A9-1A10D236AF43}"/>
              </a:ext>
            </a:extLst>
          </p:cNvPr>
          <p:cNvSpPr txBox="1"/>
          <p:nvPr/>
        </p:nvSpPr>
        <p:spPr>
          <a:xfrm>
            <a:off x="1772714" y="874455"/>
            <a:ext cx="7402937" cy="2862322"/>
          </a:xfrm>
          <a:prstGeom prst="rect">
            <a:avLst/>
          </a:prstGeom>
          <a:noFill/>
        </p:spPr>
        <p:txBody>
          <a:bodyPr wrap="square">
            <a:spAutoFit/>
          </a:bodyPr>
          <a:lstStyle/>
          <a:p>
            <a:pPr algn="l"/>
            <a:r>
              <a:rPr lang="en-US" sz="2000" b="1" i="0" dirty="0">
                <a:solidFill>
                  <a:srgbClr val="272930"/>
                </a:solidFill>
                <a:effectLst/>
                <a:latin typeface="Domine"/>
              </a:rPr>
              <a:t>Elements Involved in Remote Sensing</a:t>
            </a:r>
          </a:p>
          <a:p>
            <a:pPr algn="l"/>
            <a:endParaRPr lang="en-US" sz="2000" b="1" i="0" dirty="0">
              <a:solidFill>
                <a:srgbClr val="272930"/>
              </a:solidFill>
              <a:effectLst/>
              <a:latin typeface="Domine"/>
            </a:endParaRPr>
          </a:p>
          <a:p>
            <a:pPr algn="l">
              <a:buFont typeface="+mj-lt"/>
              <a:buAutoNum type="arabicPeriod"/>
            </a:pPr>
            <a:r>
              <a:rPr lang="en-US" sz="2000" b="1" i="0" dirty="0">
                <a:solidFill>
                  <a:srgbClr val="272930"/>
                </a:solidFill>
                <a:effectLst/>
                <a:latin typeface="Domine"/>
              </a:rPr>
              <a:t>Energy Source or Illumination (A)</a:t>
            </a:r>
          </a:p>
          <a:p>
            <a:pPr algn="l">
              <a:buFont typeface="+mj-lt"/>
              <a:buAutoNum type="arabicPeriod"/>
            </a:pPr>
            <a:r>
              <a:rPr lang="en-US" sz="2000" b="1" i="0" dirty="0">
                <a:solidFill>
                  <a:srgbClr val="272930"/>
                </a:solidFill>
                <a:effectLst/>
                <a:latin typeface="Domine"/>
              </a:rPr>
              <a:t>Radiation and the Atmosphere (B)</a:t>
            </a:r>
          </a:p>
          <a:p>
            <a:pPr algn="l">
              <a:buFont typeface="+mj-lt"/>
              <a:buAutoNum type="arabicPeriod"/>
            </a:pPr>
            <a:r>
              <a:rPr lang="en-US" sz="2000" b="1" i="0" dirty="0">
                <a:solidFill>
                  <a:srgbClr val="272930"/>
                </a:solidFill>
                <a:effectLst/>
                <a:latin typeface="Domine"/>
              </a:rPr>
              <a:t>Interaction with the Object (C)</a:t>
            </a:r>
          </a:p>
          <a:p>
            <a:pPr algn="l">
              <a:buFont typeface="+mj-lt"/>
              <a:buAutoNum type="arabicPeriod"/>
            </a:pPr>
            <a:r>
              <a:rPr lang="en-US" sz="2000" b="1" i="0" dirty="0">
                <a:solidFill>
                  <a:srgbClr val="272930"/>
                </a:solidFill>
                <a:effectLst/>
                <a:latin typeface="Domine"/>
              </a:rPr>
              <a:t>Recording of Energy by the Sensor (D)</a:t>
            </a:r>
          </a:p>
          <a:p>
            <a:pPr algn="l">
              <a:buFont typeface="+mj-lt"/>
              <a:buAutoNum type="arabicPeriod"/>
            </a:pPr>
            <a:r>
              <a:rPr lang="en-US" sz="2000" b="1" i="0" dirty="0">
                <a:solidFill>
                  <a:srgbClr val="272930"/>
                </a:solidFill>
                <a:effectLst/>
                <a:latin typeface="Domine"/>
              </a:rPr>
              <a:t>Transmission, Reception and Processing (E)</a:t>
            </a:r>
          </a:p>
          <a:p>
            <a:pPr algn="l">
              <a:buFont typeface="+mj-lt"/>
              <a:buAutoNum type="arabicPeriod"/>
            </a:pPr>
            <a:r>
              <a:rPr lang="en-US" sz="2000" b="1" i="0" dirty="0">
                <a:solidFill>
                  <a:srgbClr val="272930"/>
                </a:solidFill>
                <a:effectLst/>
                <a:latin typeface="Domine"/>
              </a:rPr>
              <a:t>Interpretation and Analysis (F)</a:t>
            </a:r>
          </a:p>
          <a:p>
            <a:pPr algn="l">
              <a:buFont typeface="+mj-lt"/>
              <a:buAutoNum type="arabicPeriod"/>
            </a:pPr>
            <a:r>
              <a:rPr lang="en-US" sz="2000" b="1" i="0" dirty="0">
                <a:solidFill>
                  <a:srgbClr val="272930"/>
                </a:solidFill>
                <a:effectLst/>
                <a:latin typeface="Domine"/>
              </a:rPr>
              <a:t>Application (G)</a:t>
            </a:r>
          </a:p>
        </p:txBody>
      </p:sp>
    </p:spTree>
    <p:extLst>
      <p:ext uri="{BB962C8B-B14F-4D97-AF65-F5344CB8AC3E}">
        <p14:creationId xmlns:p14="http://schemas.microsoft.com/office/powerpoint/2010/main" val="2649374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E29384-A798-5B79-AB9D-44D01B1F4622}"/>
              </a:ext>
            </a:extLst>
          </p:cNvPr>
          <p:cNvSpPr txBox="1"/>
          <p:nvPr/>
        </p:nvSpPr>
        <p:spPr>
          <a:xfrm>
            <a:off x="3049524" y="1443841"/>
            <a:ext cx="6099048" cy="3970318"/>
          </a:xfrm>
          <a:prstGeom prst="rect">
            <a:avLst/>
          </a:prstGeom>
          <a:noFill/>
        </p:spPr>
        <p:txBody>
          <a:bodyPr wrap="square">
            <a:spAutoFit/>
          </a:bodyPr>
          <a:lstStyle/>
          <a:p>
            <a:pPr algn="l"/>
            <a:r>
              <a:rPr lang="en-US" b="1" i="0" dirty="0">
                <a:solidFill>
                  <a:srgbClr val="333333"/>
                </a:solidFill>
                <a:effectLst/>
                <a:latin typeface="Noto Sans" panose="020B0502040504020204" pitchFamily="34" charset="0"/>
              </a:rPr>
              <a:t>1. Energy Source or Illumination (A)</a:t>
            </a:r>
            <a:r>
              <a:rPr lang="en-US" b="0" i="0" dirty="0">
                <a:solidFill>
                  <a:srgbClr val="333333"/>
                </a:solidFill>
                <a:effectLst/>
                <a:latin typeface="Noto Sans" panose="020B0502040504020204" pitchFamily="34" charset="0"/>
              </a:rPr>
              <a:t> - the first requirement for remote sensing is to have an energy source which illuminates or provides electromagnetic energy to the target of interest.</a:t>
            </a:r>
          </a:p>
          <a:p>
            <a:pPr algn="l"/>
            <a:r>
              <a:rPr lang="en-US" b="1" i="0" dirty="0">
                <a:solidFill>
                  <a:srgbClr val="333333"/>
                </a:solidFill>
                <a:effectLst/>
                <a:latin typeface="Noto Sans" panose="020B0502040504020204" pitchFamily="34" charset="0"/>
              </a:rPr>
              <a:t>2. Radiation and the Atmosphere (B)</a:t>
            </a:r>
            <a:r>
              <a:rPr lang="en-US" b="0" i="0" dirty="0">
                <a:solidFill>
                  <a:srgbClr val="333333"/>
                </a:solidFill>
                <a:effectLst/>
                <a:latin typeface="Noto Sans" panose="020B0502040504020204" pitchFamily="34" charset="0"/>
              </a:rPr>
              <a:t> - as the energy travels from its source to the target, it will come in contact with and interact with the atmosphere it passes through. This interaction may take place a second time as the energy travels from the target to the sensor.</a:t>
            </a:r>
          </a:p>
          <a:p>
            <a:pPr algn="l"/>
            <a:r>
              <a:rPr lang="en-US" b="1" i="0" dirty="0">
                <a:solidFill>
                  <a:srgbClr val="333333"/>
                </a:solidFill>
                <a:effectLst/>
                <a:latin typeface="Noto Sans" panose="020B0502040504020204" pitchFamily="34" charset="0"/>
              </a:rPr>
              <a:t>3. Interaction with the Target (C)</a:t>
            </a:r>
            <a:r>
              <a:rPr lang="en-US" b="0" i="0" dirty="0">
                <a:solidFill>
                  <a:srgbClr val="333333"/>
                </a:solidFill>
                <a:effectLst/>
                <a:latin typeface="Noto Sans" panose="020B0502040504020204" pitchFamily="34" charset="0"/>
              </a:rPr>
              <a:t> - once the energy makes its way to the target through the atmosphere, it interacts with the target depending on the properties of both the target and the radiation.</a:t>
            </a:r>
          </a:p>
        </p:txBody>
      </p:sp>
    </p:spTree>
    <p:extLst>
      <p:ext uri="{BB962C8B-B14F-4D97-AF65-F5344CB8AC3E}">
        <p14:creationId xmlns:p14="http://schemas.microsoft.com/office/powerpoint/2010/main" val="3180817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258B2A-9ABB-9404-DD4D-663B028F4172}"/>
              </a:ext>
            </a:extLst>
          </p:cNvPr>
          <p:cNvSpPr txBox="1"/>
          <p:nvPr/>
        </p:nvSpPr>
        <p:spPr>
          <a:xfrm>
            <a:off x="3049524" y="335846"/>
            <a:ext cx="6099048" cy="6186309"/>
          </a:xfrm>
          <a:prstGeom prst="rect">
            <a:avLst/>
          </a:prstGeom>
          <a:noFill/>
        </p:spPr>
        <p:txBody>
          <a:bodyPr wrap="square">
            <a:spAutoFit/>
          </a:bodyPr>
          <a:lstStyle/>
          <a:p>
            <a:pPr algn="l"/>
            <a:r>
              <a:rPr lang="en-US" b="1" i="0">
                <a:solidFill>
                  <a:srgbClr val="333333"/>
                </a:solidFill>
                <a:effectLst/>
                <a:latin typeface="Noto Sans" panose="020B0502040504020204" pitchFamily="34" charset="0"/>
              </a:rPr>
              <a:t>4. </a:t>
            </a:r>
            <a:r>
              <a:rPr lang="en-US" b="1" i="0" dirty="0">
                <a:solidFill>
                  <a:srgbClr val="333333"/>
                </a:solidFill>
                <a:effectLst/>
                <a:latin typeface="Noto Sans" panose="020B0502040504020204" pitchFamily="34" charset="0"/>
              </a:rPr>
              <a:t>Recording of Energy by the Sensor (D)</a:t>
            </a:r>
            <a:r>
              <a:rPr lang="en-US" b="0" i="0" dirty="0">
                <a:solidFill>
                  <a:srgbClr val="333333"/>
                </a:solidFill>
                <a:effectLst/>
                <a:latin typeface="Noto Sans" panose="020B0502040504020204" pitchFamily="34" charset="0"/>
              </a:rPr>
              <a:t> - after the energy has been scattered by, or emitted from the target, we require a sensor (remote - not in contact with the target) to collect and record the electromagnetic radiation.</a:t>
            </a:r>
          </a:p>
          <a:p>
            <a:pPr algn="l"/>
            <a:r>
              <a:rPr lang="en-US" b="1" i="0" dirty="0">
                <a:solidFill>
                  <a:srgbClr val="333333"/>
                </a:solidFill>
                <a:effectLst/>
                <a:latin typeface="Noto Sans" panose="020B0502040504020204" pitchFamily="34" charset="0"/>
              </a:rPr>
              <a:t>5. Transmission, Reception, and Processing (E)</a:t>
            </a:r>
            <a:r>
              <a:rPr lang="en-US" b="0" i="0" dirty="0">
                <a:solidFill>
                  <a:srgbClr val="333333"/>
                </a:solidFill>
                <a:effectLst/>
                <a:latin typeface="Noto Sans" panose="020B0502040504020204" pitchFamily="34" charset="0"/>
              </a:rPr>
              <a:t> - the energy recorded by the sensor has to be transmitted, often in electronic form, to a receiving and processing station where the data are processed into an image (hardcopy and/or digital).</a:t>
            </a:r>
          </a:p>
          <a:p>
            <a:pPr algn="l"/>
            <a:r>
              <a:rPr lang="en-US" b="1" i="0" dirty="0">
                <a:solidFill>
                  <a:srgbClr val="333333"/>
                </a:solidFill>
                <a:effectLst/>
                <a:latin typeface="Noto Sans" panose="020B0502040504020204" pitchFamily="34" charset="0"/>
              </a:rPr>
              <a:t>6. Interpretation and Analysis (F)</a:t>
            </a:r>
            <a:r>
              <a:rPr lang="en-US" b="0" i="0" dirty="0">
                <a:solidFill>
                  <a:srgbClr val="333333"/>
                </a:solidFill>
                <a:effectLst/>
                <a:latin typeface="Noto Sans" panose="020B0502040504020204" pitchFamily="34" charset="0"/>
              </a:rPr>
              <a:t> - the processed image is interpreted, visually and/or digitally or electronically, to extract information about the target which was illuminated.</a:t>
            </a:r>
          </a:p>
          <a:p>
            <a:pPr algn="l"/>
            <a:r>
              <a:rPr lang="en-US" b="1" i="0" dirty="0">
                <a:solidFill>
                  <a:srgbClr val="333333"/>
                </a:solidFill>
                <a:effectLst/>
                <a:latin typeface="Noto Sans" panose="020B0502040504020204" pitchFamily="34" charset="0"/>
              </a:rPr>
              <a:t>7. Application (G)</a:t>
            </a:r>
            <a:r>
              <a:rPr lang="en-US" b="0" i="0" dirty="0">
                <a:solidFill>
                  <a:srgbClr val="333333"/>
                </a:solidFill>
                <a:effectLst/>
                <a:latin typeface="Noto Sans" panose="020B0502040504020204" pitchFamily="34" charset="0"/>
              </a:rPr>
              <a:t> - the final element of the remote sensing process is achieved when we apply the information we have been able to extract from the imagery about the target in order to better understand it, reveal some new information, or assist in solving a particular problem.</a:t>
            </a:r>
          </a:p>
          <a:p>
            <a:br>
              <a:rPr lang="en-US" dirty="0"/>
            </a:br>
            <a:endParaRPr lang="en-IN" dirty="0"/>
          </a:p>
        </p:txBody>
      </p:sp>
    </p:spTree>
    <p:extLst>
      <p:ext uri="{BB962C8B-B14F-4D97-AF65-F5344CB8AC3E}">
        <p14:creationId xmlns:p14="http://schemas.microsoft.com/office/powerpoint/2010/main" val="4243378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7713E4-7D34-3E02-CE9E-A66A4B207A8B}"/>
              </a:ext>
            </a:extLst>
          </p:cNvPr>
          <p:cNvSpPr>
            <a:spLocks noChangeArrowheads="1"/>
          </p:cNvSpPr>
          <p:nvPr/>
        </p:nvSpPr>
        <p:spPr bwMode="auto">
          <a:xfrm>
            <a:off x="0" y="-185831"/>
            <a:ext cx="12031579" cy="448646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5395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272930"/>
                </a:solidFill>
                <a:effectLst/>
                <a:latin typeface="Domine"/>
              </a:rPr>
              <a:t>Basic Processes in Remote Sensing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1565C0"/>
                </a:solidFill>
                <a:effectLst/>
                <a:latin typeface="Domine"/>
              </a:rPr>
              <a:t>        </a:t>
            </a:r>
            <a:endParaRPr kumimoji="0" lang="en-US" altLang="en-US" sz="24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2400" b="1" i="0" u="none" strike="noStrike" cap="none" normalizeH="0" baseline="0" dirty="0">
                <a:ln>
                  <a:noFill/>
                </a:ln>
                <a:solidFill>
                  <a:srgbClr val="272930"/>
                </a:solidFill>
                <a:effectLst/>
                <a:latin typeface="Domine"/>
              </a:rPr>
              <a:t>Data acquisition (energy propagation, platforms)</a:t>
            </a:r>
          </a:p>
          <a:p>
            <a:pPr marL="0" marR="0" lvl="0" indent="0" algn="l" defTabSz="914400" rtl="0" eaLnBrk="0" fontAlgn="base" latinLnBrk="0" hangingPunct="0">
              <a:lnSpc>
                <a:spcPct val="100000"/>
              </a:lnSpc>
              <a:spcBef>
                <a:spcPct val="0"/>
              </a:spcBef>
              <a:spcAft>
                <a:spcPct val="0"/>
              </a:spcAft>
              <a:buClrTx/>
              <a:buSzTx/>
              <a:buFontTx/>
              <a:buAutoNum type="arabicPeriod"/>
              <a:tabLst/>
            </a:pPr>
            <a:endParaRPr kumimoji="0" lang="en-US" altLang="en-US" sz="2400" b="1" i="0" u="none" strike="noStrike" cap="none" normalizeH="0" baseline="0" dirty="0">
              <a:ln>
                <a:noFill/>
              </a:ln>
              <a:solidFill>
                <a:srgbClr val="272930"/>
              </a:solidFill>
              <a:effectLst/>
              <a:latin typeface="Domine"/>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2400" b="1" i="0" u="none" strike="noStrike" cap="none" normalizeH="0" baseline="0" dirty="0">
                <a:ln>
                  <a:noFill/>
                </a:ln>
                <a:solidFill>
                  <a:srgbClr val="272930"/>
                </a:solidFill>
                <a:effectLst/>
                <a:latin typeface="Domine"/>
              </a:rPr>
              <a:t>Processing (conversion of energy pattern to images)</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endParaRPr kumimoji="0" lang="en-US" altLang="en-US" sz="2400" b="1" i="0" u="none" strike="noStrike" cap="none" normalizeH="0" baseline="0" dirty="0">
              <a:ln>
                <a:noFill/>
              </a:ln>
              <a:solidFill>
                <a:srgbClr val="272930"/>
              </a:solidFill>
              <a:effectLst/>
              <a:latin typeface="Domine"/>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2400" b="1" i="0" u="none" strike="noStrike" cap="none" normalizeH="0" baseline="0" dirty="0">
                <a:ln>
                  <a:noFill/>
                </a:ln>
                <a:solidFill>
                  <a:srgbClr val="272930"/>
                </a:solidFill>
                <a:effectLst/>
                <a:latin typeface="Domine"/>
              </a:rPr>
              <a:t>Analysis (quantitative and qualitative analysis)</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endParaRPr kumimoji="0" lang="en-US" altLang="en-US" sz="2400" b="1" i="0" u="none" strike="noStrike" cap="none" normalizeH="0" baseline="0" dirty="0">
              <a:ln>
                <a:noFill/>
              </a:ln>
              <a:solidFill>
                <a:srgbClr val="272930"/>
              </a:solidFill>
              <a:effectLst/>
              <a:latin typeface="Domine"/>
            </a:endParaRP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2400" b="1" i="0" u="none" strike="noStrike" cap="none" normalizeH="0" baseline="0" dirty="0">
                <a:ln>
                  <a:noFill/>
                </a:ln>
                <a:solidFill>
                  <a:srgbClr val="272930"/>
                </a:solidFill>
                <a:effectLst/>
                <a:latin typeface="Domine"/>
              </a:rPr>
              <a:t>Accuracy assessment </a:t>
            </a:r>
            <a:endParaRPr lang="en-US" altLang="en-US" sz="2400" b="1" dirty="0">
              <a:solidFill>
                <a:srgbClr val="272930"/>
              </a:solidFill>
              <a:latin typeface="Domine"/>
            </a:endParaRP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endParaRPr kumimoji="0" lang="en-US" altLang="en-US" sz="2400" b="1" i="0" u="none" strike="noStrike" cap="none" normalizeH="0" baseline="0" dirty="0">
              <a:ln>
                <a:noFill/>
              </a:ln>
              <a:solidFill>
                <a:srgbClr val="272930"/>
              </a:solidFill>
              <a:effectLst/>
              <a:latin typeface="Domine"/>
            </a:endParaRP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en-US" altLang="en-US" sz="2400" b="1" i="0" u="none" strike="noStrike" cap="none" normalizeH="0" baseline="0" dirty="0">
                <a:ln>
                  <a:noFill/>
                </a:ln>
                <a:solidFill>
                  <a:srgbClr val="272930"/>
                </a:solidFill>
                <a:effectLst/>
                <a:latin typeface="Domine"/>
              </a:rPr>
              <a:t>Information distribution to users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chemeClr val="tx1"/>
              </a:solidFill>
              <a:effectLst/>
            </a:endParaRPr>
          </a:p>
        </p:txBody>
      </p:sp>
      <p:sp>
        <p:nvSpPr>
          <p:cNvPr id="3" name="AutoShape 2" descr="AdPushup">
            <a:hlinkClick r:id="rId2"/>
            <a:extLst>
              <a:ext uri="{FF2B5EF4-FFF2-40B4-BE49-F238E27FC236}">
                <a16:creationId xmlns:a16="http://schemas.microsoft.com/office/drawing/2014/main" id="{4A92938C-E884-1151-AFE1-E6D86FE0F54C}"/>
              </a:ext>
            </a:extLst>
          </p:cNvPr>
          <p:cNvSpPr>
            <a:spLocks noChangeAspect="1" noChangeArrowheads="1"/>
          </p:cNvSpPr>
          <p:nvPr/>
        </p:nvSpPr>
        <p:spPr bwMode="auto">
          <a:xfrm>
            <a:off x="63500" y="-5905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sz="2000"/>
          </a:p>
        </p:txBody>
      </p:sp>
    </p:spTree>
    <p:extLst>
      <p:ext uri="{BB962C8B-B14F-4D97-AF65-F5344CB8AC3E}">
        <p14:creationId xmlns:p14="http://schemas.microsoft.com/office/powerpoint/2010/main" val="1284209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151CD6-670B-B2CE-5628-4CAD83303FB7}"/>
              </a:ext>
            </a:extLst>
          </p:cNvPr>
          <p:cNvSpPr txBox="1"/>
          <p:nvPr/>
        </p:nvSpPr>
        <p:spPr>
          <a:xfrm>
            <a:off x="637674" y="926433"/>
            <a:ext cx="8510898" cy="4247317"/>
          </a:xfrm>
          <a:prstGeom prst="rect">
            <a:avLst/>
          </a:prstGeom>
          <a:noFill/>
        </p:spPr>
        <p:txBody>
          <a:bodyPr wrap="square">
            <a:spAutoFit/>
          </a:bodyPr>
          <a:lstStyle/>
          <a:p>
            <a:pPr algn="l" fontAlgn="base">
              <a:buFont typeface="Arial" panose="020B0604020202020204" pitchFamily="34" charset="0"/>
              <a:buChar char="•"/>
            </a:pPr>
            <a:r>
              <a:rPr lang="en-US" b="1" dirty="0">
                <a:solidFill>
                  <a:srgbClr val="282828"/>
                </a:solidFill>
                <a:latin typeface="Georgia" panose="02040502050405020303" pitchFamily="18" charset="0"/>
              </a:rPr>
              <a:t>APPLICATIONS OF REMOTE SENSING</a:t>
            </a:r>
            <a:endParaRPr lang="en-US" b="1" i="0" dirty="0">
              <a:solidFill>
                <a:srgbClr val="282828"/>
              </a:solidFill>
              <a:effectLst/>
              <a:latin typeface="Georgia" panose="02040502050405020303" pitchFamily="18" charset="0"/>
            </a:endParaRPr>
          </a:p>
          <a:p>
            <a:pPr algn="l" fontAlgn="base">
              <a:buFont typeface="Arial" panose="020B0604020202020204" pitchFamily="34" charset="0"/>
              <a:buChar char="•"/>
            </a:pPr>
            <a:endParaRPr lang="en-US" b="1" dirty="0">
              <a:solidFill>
                <a:srgbClr val="282828"/>
              </a:solidFill>
              <a:latin typeface="Georgia" panose="02040502050405020303" pitchFamily="18" charset="0"/>
            </a:endParaRPr>
          </a:p>
          <a:p>
            <a:pPr algn="l" fontAlgn="base">
              <a:buFont typeface="Arial" panose="020B0604020202020204" pitchFamily="34" charset="0"/>
              <a:buChar char="•"/>
            </a:pPr>
            <a:endParaRPr lang="en-US" b="1" i="0" dirty="0">
              <a:solidFill>
                <a:srgbClr val="282828"/>
              </a:solidFill>
              <a:effectLst/>
              <a:latin typeface="Georgia" panose="02040502050405020303" pitchFamily="18" charset="0"/>
            </a:endParaRPr>
          </a:p>
          <a:p>
            <a:pPr algn="l" fontAlgn="base">
              <a:buFont typeface="Arial" panose="020B0604020202020204" pitchFamily="34" charset="0"/>
              <a:buChar char="•"/>
            </a:pPr>
            <a:r>
              <a:rPr lang="en-US" b="1" i="0" dirty="0">
                <a:solidFill>
                  <a:srgbClr val="282828"/>
                </a:solidFill>
                <a:effectLst/>
                <a:latin typeface="Georgia" panose="02040502050405020303" pitchFamily="18" charset="0"/>
              </a:rPr>
              <a:t>Agriculture:</a:t>
            </a:r>
            <a:r>
              <a:rPr lang="en-US" b="0" i="0" dirty="0">
                <a:solidFill>
                  <a:srgbClr val="282828"/>
                </a:solidFill>
                <a:effectLst/>
                <a:latin typeface="Georgia" panose="02040502050405020303" pitchFamily="18" charset="0"/>
              </a:rPr>
              <a:t> Remote sensing is also helpful when studying vegetation. Photographs taken remotely allow biogeographers, ecologists, agriculturalists, and foresters to easily detect what vegetation is present in an area as well as its growth potential and conditions optimal for survival.</a:t>
            </a:r>
          </a:p>
          <a:p>
            <a:pPr algn="l" fontAlgn="base">
              <a:buFont typeface="Arial" panose="020B0604020202020204" pitchFamily="34" charset="0"/>
              <a:buChar char="•"/>
            </a:pPr>
            <a:r>
              <a:rPr lang="en-US" b="1" i="0" dirty="0">
                <a:solidFill>
                  <a:srgbClr val="282828"/>
                </a:solidFill>
                <a:effectLst/>
                <a:latin typeface="Georgia" panose="02040502050405020303" pitchFamily="18" charset="0"/>
              </a:rPr>
              <a:t>Land-use planning: </a:t>
            </a:r>
            <a:r>
              <a:rPr lang="en-US" b="0" i="0" dirty="0">
                <a:solidFill>
                  <a:srgbClr val="282828"/>
                </a:solidFill>
                <a:effectLst/>
                <a:latin typeface="Georgia" panose="02040502050405020303" pitchFamily="18" charset="0"/>
              </a:rPr>
              <a:t>Those studying land development can apply remote sensing to studying and regulating land usages over wide expanses. The data obtained can be used for city planning and the modification of the environment more generally.</a:t>
            </a:r>
          </a:p>
          <a:p>
            <a:pPr algn="l" fontAlgn="base">
              <a:buFont typeface="Arial" panose="020B0604020202020204" pitchFamily="34" charset="0"/>
              <a:buChar char="•"/>
            </a:pPr>
            <a:r>
              <a:rPr lang="en-US" b="1" i="0" dirty="0">
                <a:solidFill>
                  <a:srgbClr val="282828"/>
                </a:solidFill>
                <a:effectLst/>
                <a:latin typeface="Georgia" panose="02040502050405020303" pitchFamily="18" charset="0"/>
              </a:rPr>
              <a:t>Geographic information system mapping (GIS): </a:t>
            </a:r>
            <a:r>
              <a:rPr lang="en-US" b="0" i="0" dirty="0">
                <a:solidFill>
                  <a:srgbClr val="282828"/>
                </a:solidFill>
                <a:effectLst/>
                <a:latin typeface="Georgia" panose="02040502050405020303" pitchFamily="18" charset="0"/>
              </a:rPr>
              <a:t>Remote sensing images are used as the input data for raster-based digital elevation models or </a:t>
            </a:r>
            <a:r>
              <a:rPr lang="en-US" b="0" i="0" dirty="0" err="1">
                <a:solidFill>
                  <a:srgbClr val="282828"/>
                </a:solidFill>
                <a:effectLst/>
                <a:latin typeface="Georgia" panose="02040502050405020303" pitchFamily="18" charset="0"/>
              </a:rPr>
              <a:t>DEMs.</a:t>
            </a:r>
            <a:r>
              <a:rPr lang="en-US" b="0" i="0" dirty="0">
                <a:solidFill>
                  <a:srgbClr val="282828"/>
                </a:solidFill>
                <a:effectLst/>
                <a:latin typeface="Georgia" panose="02040502050405020303" pitchFamily="18" charset="0"/>
              </a:rPr>
              <a:t> Air photos utilized through GIS can be digitized into polygons that are later put into shapefiles for mapmaking.</a:t>
            </a:r>
          </a:p>
        </p:txBody>
      </p:sp>
    </p:spTree>
    <p:extLst>
      <p:ext uri="{BB962C8B-B14F-4D97-AF65-F5344CB8AC3E}">
        <p14:creationId xmlns:p14="http://schemas.microsoft.com/office/powerpoint/2010/main" val="274207766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44</TotalTime>
  <Words>929</Words>
  <Application>Microsoft Office PowerPoint</Application>
  <PresentationFormat>Widescreen</PresentationFormat>
  <Paragraphs>50</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Domine</vt:lpstr>
      <vt:lpstr>Georgia</vt:lpstr>
      <vt:lpstr>Gill Sans MT</vt:lpstr>
      <vt:lpstr>Lato</vt:lpstr>
      <vt:lpstr>Noto Sans</vt:lpstr>
      <vt:lpstr>Gallery</vt:lpstr>
      <vt:lpstr>REMOTE SENSING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6</cp:revision>
  <dcterms:created xsi:type="dcterms:W3CDTF">2022-05-26T07:44:03Z</dcterms:created>
  <dcterms:modified xsi:type="dcterms:W3CDTF">2022-07-18T07:01:13Z</dcterms:modified>
</cp:coreProperties>
</file>